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72356C-F923-437C-973C-1E3E16F69D5E}">
  <a:tblStyle styleId="{9F72356C-F923-437C-973C-1E3E16F69D5E}" styleName="Table_0">
    <a:wholeTbl>
      <a:tcTxStyle b="off" i="off">
        <a:font>
          <a:latin typeface="Pretendard"/>
          <a:ea typeface="Pretendard"/>
          <a:cs typeface="Pretendard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a5e7a2d8d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5a5e7a2d8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1c6e3193f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1c6e3193f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91c6e3193f_0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1c6e3193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1c6e3193f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191c6e3193f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1c6e3193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91c6e3193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- 회원가입 - 로그인</a:t>
            </a:r>
            <a:endParaRPr/>
          </a:p>
        </p:txBody>
      </p:sp>
      <p:sp>
        <p:nvSpPr>
          <p:cNvPr id="350" name="Google Shape;350;g191c6e3193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1c6e3193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1c6e3193f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업로드 - 프로젝트 상세 내용 - 프로젝트 둘러보기</a:t>
            </a:r>
            <a:endParaRPr/>
          </a:p>
        </p:txBody>
      </p:sp>
      <p:sp>
        <p:nvSpPr>
          <p:cNvPr id="361" name="Google Shape;361;g191c6e3193f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91c6e3193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91c6e3193f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191c6e3193f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63672e20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963672e20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1963672e20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1c6e3193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1c6e3193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191c6e3193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963672e20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963672e202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963672e20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91c6e3193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91c6e3193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91c6e3193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963672e20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963672e20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963672e202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a5e7a2d8d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5a5e7a2d8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92bc3cb922_0_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192bc3cb922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a5e7a2d8d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a5e7a2d8d_0_1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5a5e7a2d8d_0_1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92bc3cb922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192bc3cb922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c05b8397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5c05b83977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5c05b83977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963672e20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963672e202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963672e202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a5e7a2d8d_0_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15a5e7a2d8d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2bc3cb922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92bc3cb92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c6ed3a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c6ed3adc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5c6ed3adc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bb4b1e4c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bb4b1e4ca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5bb4b1e4ca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c6ed3adc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c6ed3adc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5c6ed3adc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2bc3cb92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2bc3cb922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92bc3cb922_0_3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2bc3cb922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92bc3cb922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a5e7a2d8d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a5e7a2d8d_0_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5a5e7a2d8d_0_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슬라이드">
  <p:cSld name="내용 슬라이드">
    <p:bg>
      <p:bgPr>
        <a:gradFill>
          <a:gsLst>
            <a:gs pos="0">
              <a:srgbClr val="FDAE76">
                <a:alpha val="89803"/>
              </a:srgbClr>
            </a:gs>
            <a:gs pos="25000">
              <a:srgbClr val="FA9694">
                <a:alpha val="80000"/>
              </a:srgbClr>
            </a:gs>
            <a:gs pos="50000">
              <a:srgbClr val="C07BD4">
                <a:alpha val="80000"/>
              </a:srgbClr>
            </a:gs>
            <a:gs pos="75000">
              <a:srgbClr val="7481F5">
                <a:alpha val="69803"/>
              </a:srgbClr>
            </a:gs>
            <a:gs pos="97000">
              <a:srgbClr val="8DA9FA">
                <a:alpha val="80000"/>
              </a:srgbClr>
            </a:gs>
            <a:gs pos="100000">
              <a:srgbClr val="8DA9FA">
                <a:alpha val="80000"/>
              </a:srgbClr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7490421" y="4939636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40632" y="238125"/>
            <a:ext cx="8655900" cy="4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438150" y="1000125"/>
            <a:ext cx="82488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490421" y="4939636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슬라이드">
  <p:cSld name="내용 슬라이드">
    <p:bg>
      <p:bgPr>
        <a:gradFill>
          <a:gsLst>
            <a:gs pos="0">
              <a:srgbClr val="FDAE76">
                <a:alpha val="89803"/>
              </a:srgbClr>
            </a:gs>
            <a:gs pos="25000">
              <a:srgbClr val="FA9694">
                <a:alpha val="80000"/>
              </a:srgbClr>
            </a:gs>
            <a:gs pos="50000">
              <a:srgbClr val="C07BD4">
                <a:alpha val="80000"/>
              </a:srgbClr>
            </a:gs>
            <a:gs pos="75000">
              <a:srgbClr val="7481F5">
                <a:alpha val="69803"/>
              </a:srgbClr>
            </a:gs>
            <a:gs pos="97000">
              <a:srgbClr val="8DA9FA">
                <a:alpha val="80000"/>
              </a:srgbClr>
            </a:gs>
            <a:gs pos="100000">
              <a:srgbClr val="8DA9FA">
                <a:alpha val="80000"/>
              </a:srgbClr>
            </a:gs>
          </a:gsLst>
          <a:lin ang="5400012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7490421" y="4939636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40632" y="238125"/>
            <a:ext cx="8655900" cy="46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16"/>
          <p:cNvCxnSpPr/>
          <p:nvPr/>
        </p:nvCxnSpPr>
        <p:spPr>
          <a:xfrm>
            <a:off x="438150" y="1000125"/>
            <a:ext cx="82488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7"/>
          <p:cNvGrpSpPr/>
          <p:nvPr/>
        </p:nvGrpSpPr>
        <p:grpSpPr>
          <a:xfrm>
            <a:off x="3555150" y="1250100"/>
            <a:ext cx="2033700" cy="2033700"/>
            <a:chOff x="3555150" y="735952"/>
            <a:chExt cx="2033700" cy="2033700"/>
          </a:xfrm>
        </p:grpSpPr>
        <p:sp>
          <p:nvSpPr>
            <p:cNvPr id="145" name="Google Shape;145;p27"/>
            <p:cNvSpPr/>
            <p:nvPr/>
          </p:nvSpPr>
          <p:spPr>
            <a:xfrm>
              <a:off x="3555150" y="735952"/>
              <a:ext cx="2033700" cy="2033700"/>
            </a:xfrm>
            <a:prstGeom prst="rect">
              <a:avLst/>
            </a:prstGeom>
            <a:noFill/>
            <a:ln w="165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 txBox="1"/>
            <p:nvPr/>
          </p:nvSpPr>
          <p:spPr>
            <a:xfrm>
              <a:off x="3829500" y="890942"/>
              <a:ext cx="1485000" cy="17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dirty="0">
                  <a:solidFill>
                    <a:schemeClr val="lt1"/>
                  </a:solidFill>
                </a:rPr>
                <a:t>SWE3002-42</a:t>
              </a:r>
              <a:endParaRPr sz="1700" dirty="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dirty="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dirty="0">
                  <a:solidFill>
                    <a:schemeClr val="lt1"/>
                  </a:solidFill>
                </a:rPr>
                <a:t>Team Project</a:t>
              </a:r>
              <a:endParaRPr sz="1800" dirty="0">
                <a:solidFill>
                  <a:schemeClr val="l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dirty="0">
                  <a:solidFill>
                    <a:schemeClr val="lt1"/>
                  </a:solidFill>
                </a:rPr>
                <a:t>Presentation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sp>
        <p:nvSpPr>
          <p:cNvPr id="147" name="Google Shape;147;p27"/>
          <p:cNvSpPr txBox="1"/>
          <p:nvPr/>
        </p:nvSpPr>
        <p:spPr>
          <a:xfrm>
            <a:off x="3718350" y="477025"/>
            <a:ext cx="1707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</a:rPr>
              <a:t>Team 12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1493100" y="3600725"/>
            <a:ext cx="6157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</a:rPr>
              <a:t>Project Team Building Platform</a:t>
            </a:r>
            <a:endParaRPr sz="3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36"/>
          <p:cNvGrpSpPr/>
          <p:nvPr/>
        </p:nvGrpSpPr>
        <p:grpSpPr>
          <a:xfrm>
            <a:off x="713302" y="2536713"/>
            <a:ext cx="1818598" cy="1675475"/>
            <a:chOff x="754102" y="2583625"/>
            <a:chExt cx="1818598" cy="1675475"/>
          </a:xfrm>
        </p:grpSpPr>
        <p:sp>
          <p:nvSpPr>
            <p:cNvPr id="307" name="Google Shape;307;p36"/>
            <p:cNvSpPr/>
            <p:nvPr/>
          </p:nvSpPr>
          <p:spPr>
            <a:xfrm>
              <a:off x="825951" y="3805800"/>
              <a:ext cx="16749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2"/>
                  </a:solidFill>
                </a:rPr>
                <a:t>데이터베이스 관리</a:t>
              </a:r>
              <a:endParaRPr sz="1400" b="1">
                <a:solidFill>
                  <a:schemeClr val="dk2"/>
                </a:solidFill>
              </a:endParaRPr>
            </a:p>
          </p:txBody>
        </p:sp>
        <p:grpSp>
          <p:nvGrpSpPr>
            <p:cNvPr id="308" name="Google Shape;308;p36"/>
            <p:cNvGrpSpPr/>
            <p:nvPr/>
          </p:nvGrpSpPr>
          <p:grpSpPr>
            <a:xfrm>
              <a:off x="754102" y="2583625"/>
              <a:ext cx="1818598" cy="1112402"/>
              <a:chOff x="691125" y="1752725"/>
              <a:chExt cx="1818598" cy="1112402"/>
            </a:xfrm>
          </p:grpSpPr>
          <p:pic>
            <p:nvPicPr>
              <p:cNvPr id="309" name="Google Shape;309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91125" y="1842140"/>
                <a:ext cx="1818598" cy="1022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0" name="Google Shape;310;p36"/>
              <p:cNvSpPr/>
              <p:nvPr/>
            </p:nvSpPr>
            <p:spPr>
              <a:xfrm>
                <a:off x="815625" y="1752725"/>
                <a:ext cx="1569600" cy="11124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1" name="Google Shape;311;p36"/>
          <p:cNvGrpSpPr/>
          <p:nvPr/>
        </p:nvGrpSpPr>
        <p:grpSpPr>
          <a:xfrm>
            <a:off x="3096800" y="1857025"/>
            <a:ext cx="2398200" cy="1112400"/>
            <a:chOff x="2559550" y="2396650"/>
            <a:chExt cx="2398200" cy="1112400"/>
          </a:xfrm>
        </p:grpSpPr>
        <p:pic>
          <p:nvPicPr>
            <p:cNvPr id="312" name="Google Shape;312;p36"/>
            <p:cNvPicPr preferRelativeResize="0"/>
            <p:nvPr/>
          </p:nvPicPr>
          <p:blipFill rotWithShape="1">
            <a:blip r:embed="rId4">
              <a:alphaModFix/>
            </a:blip>
            <a:srcRect t="15121" b="21635"/>
            <a:stretch/>
          </p:blipFill>
          <p:spPr>
            <a:xfrm>
              <a:off x="2761225" y="2498713"/>
              <a:ext cx="2042574" cy="908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6"/>
            <p:cNvSpPr/>
            <p:nvPr/>
          </p:nvSpPr>
          <p:spPr>
            <a:xfrm>
              <a:off x="2559550" y="2396650"/>
              <a:ext cx="2398200" cy="11124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6"/>
          <p:cNvSpPr/>
          <p:nvPr/>
        </p:nvSpPr>
        <p:spPr>
          <a:xfrm>
            <a:off x="4046452" y="3092925"/>
            <a:ext cx="4989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연결</a:t>
            </a:r>
            <a:endParaRPr sz="1400" b="1">
              <a:solidFill>
                <a:schemeClr val="dk2"/>
              </a:solidFill>
            </a:endParaRPr>
          </a:p>
        </p:txBody>
      </p:sp>
      <p:grpSp>
        <p:nvGrpSpPr>
          <p:cNvPr id="315" name="Google Shape;315;p36"/>
          <p:cNvGrpSpPr/>
          <p:nvPr/>
        </p:nvGrpSpPr>
        <p:grpSpPr>
          <a:xfrm>
            <a:off x="6184400" y="1970038"/>
            <a:ext cx="2398200" cy="2412613"/>
            <a:chOff x="6053250" y="2221388"/>
            <a:chExt cx="2398200" cy="2412613"/>
          </a:xfrm>
        </p:grpSpPr>
        <p:grpSp>
          <p:nvGrpSpPr>
            <p:cNvPr id="316" name="Google Shape;316;p36"/>
            <p:cNvGrpSpPr/>
            <p:nvPr/>
          </p:nvGrpSpPr>
          <p:grpSpPr>
            <a:xfrm>
              <a:off x="6053250" y="2221388"/>
              <a:ext cx="2398200" cy="1959300"/>
              <a:chOff x="5767500" y="2496938"/>
              <a:chExt cx="2398200" cy="1959300"/>
            </a:xfrm>
          </p:grpSpPr>
          <p:sp>
            <p:nvSpPr>
              <p:cNvPr id="317" name="Google Shape;317;p36"/>
              <p:cNvSpPr/>
              <p:nvPr/>
            </p:nvSpPr>
            <p:spPr>
              <a:xfrm>
                <a:off x="5767500" y="2496938"/>
                <a:ext cx="2398200" cy="19593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18" name="Google Shape;318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42923" y="2674887"/>
                <a:ext cx="847375" cy="847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36"/>
              <p:cNvPicPr preferRelativeResize="0"/>
              <p:nvPr/>
            </p:nvPicPr>
            <p:blipFill rotWithShape="1">
              <a:blip r:embed="rId6">
                <a:alphaModFix/>
              </a:blip>
              <a:srcRect t="22290" b="29451"/>
              <a:stretch/>
            </p:blipFill>
            <p:spPr>
              <a:xfrm>
                <a:off x="5913350" y="3673976"/>
                <a:ext cx="2106500" cy="635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36"/>
            <p:cNvSpPr/>
            <p:nvPr/>
          </p:nvSpPr>
          <p:spPr>
            <a:xfrm>
              <a:off x="6414900" y="4180700"/>
              <a:ext cx="16749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2"/>
                  </a:solidFill>
                </a:rPr>
                <a:t>웹 서비스</a:t>
              </a:r>
              <a:endParaRPr sz="1400" b="1">
                <a:solidFill>
                  <a:schemeClr val="dk2"/>
                </a:solidFill>
              </a:endParaRPr>
            </a:p>
          </p:txBody>
        </p:sp>
      </p:grpSp>
      <p:cxnSp>
        <p:nvCxnSpPr>
          <p:cNvPr id="321" name="Google Shape;321;p36"/>
          <p:cNvCxnSpPr/>
          <p:nvPr/>
        </p:nvCxnSpPr>
        <p:spPr>
          <a:xfrm>
            <a:off x="2407402" y="3092913"/>
            <a:ext cx="3777000" cy="0"/>
          </a:xfrm>
          <a:prstGeom prst="straightConnector1">
            <a:avLst/>
          </a:prstGeom>
          <a:noFill/>
          <a:ln w="38100" cap="flat" cmpd="sng">
            <a:solidFill>
              <a:srgbClr val="9359A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22" name="Google Shape;322;p36"/>
          <p:cNvSpPr txBox="1"/>
          <p:nvPr/>
        </p:nvSpPr>
        <p:spPr>
          <a:xfrm>
            <a:off x="1071250" y="362075"/>
            <a:ext cx="442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Overall Description</a:t>
            </a:r>
            <a:endParaRPr sz="1100"/>
          </a:p>
        </p:txBody>
      </p:sp>
      <p:sp>
        <p:nvSpPr>
          <p:cNvPr id="323" name="Google Shape;323;p36"/>
          <p:cNvSpPr/>
          <p:nvPr/>
        </p:nvSpPr>
        <p:spPr>
          <a:xfrm>
            <a:off x="518350" y="1169250"/>
            <a:ext cx="1818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System Interface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518350" y="1169250"/>
            <a:ext cx="19617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User Characteristic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331" name="Google Shape;331;p37"/>
          <p:cNvGrpSpPr/>
          <p:nvPr/>
        </p:nvGrpSpPr>
        <p:grpSpPr>
          <a:xfrm>
            <a:off x="2357183" y="1878705"/>
            <a:ext cx="1761964" cy="1970174"/>
            <a:chOff x="1704033" y="2298417"/>
            <a:chExt cx="1761964" cy="1970174"/>
          </a:xfrm>
        </p:grpSpPr>
        <p:grpSp>
          <p:nvGrpSpPr>
            <p:cNvPr id="332" name="Google Shape;332;p37"/>
            <p:cNvGrpSpPr/>
            <p:nvPr/>
          </p:nvGrpSpPr>
          <p:grpSpPr>
            <a:xfrm>
              <a:off x="1704033" y="2298417"/>
              <a:ext cx="1761964" cy="1970174"/>
              <a:chOff x="1789368" y="2298417"/>
              <a:chExt cx="1761964" cy="1970174"/>
            </a:xfrm>
          </p:grpSpPr>
          <p:pic>
            <p:nvPicPr>
              <p:cNvPr id="333" name="Google Shape;333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266757">
                <a:off x="2795649" y="2507775"/>
                <a:ext cx="659100" cy="6591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4" name="Google Shape;334;p37"/>
              <p:cNvGrpSpPr/>
              <p:nvPr/>
            </p:nvGrpSpPr>
            <p:grpSpPr>
              <a:xfrm>
                <a:off x="1789368" y="2298417"/>
                <a:ext cx="1333529" cy="1970174"/>
                <a:chOff x="619050" y="2281875"/>
                <a:chExt cx="873300" cy="1290225"/>
              </a:xfrm>
            </p:grpSpPr>
            <p:sp>
              <p:nvSpPr>
                <p:cNvPr id="335" name="Google Shape;335;p37"/>
                <p:cNvSpPr/>
                <p:nvPr/>
              </p:nvSpPr>
              <p:spPr>
                <a:xfrm>
                  <a:off x="839400" y="2281875"/>
                  <a:ext cx="432600" cy="415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7"/>
                <p:cNvSpPr/>
                <p:nvPr/>
              </p:nvSpPr>
              <p:spPr>
                <a:xfrm rot="5400000">
                  <a:off x="636000" y="2715750"/>
                  <a:ext cx="839400" cy="873300"/>
                </a:xfrm>
                <a:prstGeom prst="pie">
                  <a:avLst>
                    <a:gd name="adj1" fmla="val 5357828"/>
                    <a:gd name="adj2" fmla="val 1620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7" name="Google Shape;337;p37"/>
            <p:cNvSpPr/>
            <p:nvPr/>
          </p:nvSpPr>
          <p:spPr>
            <a:xfrm>
              <a:off x="1747290" y="3739100"/>
              <a:ext cx="12795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2"/>
                  </a:solidFill>
                </a:rPr>
                <a:t>시스템 관리자</a:t>
              </a:r>
              <a:endParaRPr sz="1400" b="1">
                <a:solidFill>
                  <a:schemeClr val="dk2"/>
                </a:solidFill>
              </a:endParaRPr>
            </a:p>
          </p:txBody>
        </p:sp>
      </p:grpSp>
      <p:grpSp>
        <p:nvGrpSpPr>
          <p:cNvPr id="338" name="Google Shape;338;p37"/>
          <p:cNvGrpSpPr/>
          <p:nvPr/>
        </p:nvGrpSpPr>
        <p:grpSpPr>
          <a:xfrm>
            <a:off x="4894618" y="1878705"/>
            <a:ext cx="1333529" cy="1970174"/>
            <a:chOff x="4894618" y="1900380"/>
            <a:chExt cx="1333529" cy="1970174"/>
          </a:xfrm>
        </p:grpSpPr>
        <p:grpSp>
          <p:nvGrpSpPr>
            <p:cNvPr id="339" name="Google Shape;339;p37"/>
            <p:cNvGrpSpPr/>
            <p:nvPr/>
          </p:nvGrpSpPr>
          <p:grpSpPr>
            <a:xfrm>
              <a:off x="4894618" y="1900380"/>
              <a:ext cx="1333529" cy="1970174"/>
              <a:chOff x="619050" y="2281875"/>
              <a:chExt cx="873300" cy="1290225"/>
            </a:xfrm>
          </p:grpSpPr>
          <p:sp>
            <p:nvSpPr>
              <p:cNvPr id="340" name="Google Shape;340;p37"/>
              <p:cNvSpPr/>
              <p:nvPr/>
            </p:nvSpPr>
            <p:spPr>
              <a:xfrm>
                <a:off x="839400" y="2281875"/>
                <a:ext cx="432600" cy="415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 rot="5400000">
                <a:off x="636000" y="2715750"/>
                <a:ext cx="839400" cy="873300"/>
              </a:xfrm>
              <a:prstGeom prst="pie">
                <a:avLst>
                  <a:gd name="adj1" fmla="val 5357828"/>
                  <a:gd name="adj2" fmla="val 1620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" name="Google Shape;342;p37"/>
            <p:cNvSpPr/>
            <p:nvPr/>
          </p:nvSpPr>
          <p:spPr>
            <a:xfrm>
              <a:off x="4921633" y="3344617"/>
              <a:ext cx="12795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2"/>
                  </a:solidFill>
                </a:rPr>
                <a:t>사용자</a:t>
              </a:r>
              <a:endParaRPr sz="1400" b="1">
                <a:solidFill>
                  <a:schemeClr val="dk2"/>
                </a:solidFill>
              </a:endParaRPr>
            </a:p>
          </p:txBody>
        </p:sp>
      </p:grpSp>
      <p:sp>
        <p:nvSpPr>
          <p:cNvPr id="343" name="Google Shape;343;p37"/>
          <p:cNvSpPr/>
          <p:nvPr/>
        </p:nvSpPr>
        <p:spPr>
          <a:xfrm>
            <a:off x="6051800" y="3490200"/>
            <a:ext cx="326700" cy="1071600"/>
          </a:xfrm>
          <a:prstGeom prst="leftBracket">
            <a:avLst>
              <a:gd name="adj" fmla="val 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"/>
          <p:cNvSpPr/>
          <p:nvPr/>
        </p:nvSpPr>
        <p:spPr>
          <a:xfrm>
            <a:off x="6215896" y="3291650"/>
            <a:ext cx="1961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프로젝트 이용자</a:t>
            </a:r>
            <a:endParaRPr sz="1400" b="1">
              <a:solidFill>
                <a:schemeClr val="dk2"/>
              </a:solidFill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6215896" y="4326475"/>
            <a:ext cx="1961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프로젝트 담당자</a:t>
            </a:r>
            <a:endParaRPr sz="1400" b="1">
              <a:solidFill>
                <a:schemeClr val="dk2"/>
              </a:solidFill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1071250" y="362075"/>
            <a:ext cx="442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Overall Description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518350" y="1169250"/>
            <a:ext cx="29310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User Interface - 회원가입/로그인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/>
          </a:blip>
          <a:srcRect b="37370"/>
          <a:stretch/>
        </p:blipFill>
        <p:spPr>
          <a:xfrm>
            <a:off x="891850" y="1642750"/>
            <a:ext cx="2139825" cy="325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550" y="1642463"/>
            <a:ext cx="2649499" cy="31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924" y="2255600"/>
            <a:ext cx="2816550" cy="18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/>
        </p:nvSpPr>
        <p:spPr>
          <a:xfrm>
            <a:off x="1071250" y="362075"/>
            <a:ext cx="712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External Interface Requirements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/>
        </p:nvSpPr>
        <p:spPr>
          <a:xfrm>
            <a:off x="1071250" y="362075"/>
            <a:ext cx="712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External Interface Requirements</a:t>
            </a:r>
            <a:endParaRPr sz="1100"/>
          </a:p>
        </p:txBody>
      </p:sp>
      <p:sp>
        <p:nvSpPr>
          <p:cNvPr id="364" name="Google Shape;364;p39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518350" y="1169250"/>
            <a:ext cx="36249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User Interface - 프로젝트 업로드 / 검색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2" y="1704125"/>
            <a:ext cx="2607451" cy="311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324" y="1601375"/>
            <a:ext cx="2693513" cy="32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 rotWithShape="1">
          <a:blip r:embed="rId5">
            <a:alphaModFix/>
          </a:blip>
          <a:srcRect t="5090" b="9065"/>
          <a:stretch/>
        </p:blipFill>
        <p:spPr>
          <a:xfrm>
            <a:off x="6094100" y="1311438"/>
            <a:ext cx="2545049" cy="349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Functional Requirements</a:t>
            </a:r>
            <a:endParaRPr sz="1100"/>
          </a:p>
        </p:txBody>
      </p:sp>
      <p:sp>
        <p:nvSpPr>
          <p:cNvPr id="375" name="Google Shape;375;p40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0" y="1857025"/>
            <a:ext cx="3860600" cy="212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6" y="1857025"/>
            <a:ext cx="3948979" cy="2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/>
          <p:nvPr/>
        </p:nvSpPr>
        <p:spPr>
          <a:xfrm>
            <a:off x="1642000" y="4117550"/>
            <a:ext cx="19185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프로젝트 이용자</a:t>
            </a:r>
            <a:endParaRPr sz="1500" b="1"/>
          </a:p>
        </p:txBody>
      </p:sp>
      <p:sp>
        <p:nvSpPr>
          <p:cNvPr id="379" name="Google Shape;379;p40"/>
          <p:cNvSpPr/>
          <p:nvPr/>
        </p:nvSpPr>
        <p:spPr>
          <a:xfrm>
            <a:off x="5817186" y="4117550"/>
            <a:ext cx="19185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/>
              <a:t>프로젝트 담당자</a:t>
            </a:r>
            <a:endParaRPr sz="1500" b="1"/>
          </a:p>
        </p:txBody>
      </p:sp>
      <p:sp>
        <p:nvSpPr>
          <p:cNvPr id="380" name="Google Shape;380;p40"/>
          <p:cNvSpPr/>
          <p:nvPr/>
        </p:nvSpPr>
        <p:spPr>
          <a:xfrm>
            <a:off x="518350" y="1169250"/>
            <a:ext cx="1818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UseCase Diagram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1"/>
          <p:cNvPicPr preferRelativeResize="0"/>
          <p:nvPr/>
        </p:nvPicPr>
        <p:blipFill rotWithShape="1">
          <a:blip r:embed="rId3">
            <a:alphaModFix/>
          </a:blip>
          <a:srcRect l="1632" t="3781"/>
          <a:stretch/>
        </p:blipFill>
        <p:spPr>
          <a:xfrm>
            <a:off x="4353350" y="1937022"/>
            <a:ext cx="4327300" cy="25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1"/>
          <p:cNvSpPr/>
          <p:nvPr/>
        </p:nvSpPr>
        <p:spPr>
          <a:xfrm>
            <a:off x="518350" y="1169250"/>
            <a:ext cx="19413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 DataFlow Diagram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89" name="Google Shape;389;p41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Functional Requirements</a:t>
            </a:r>
            <a:endParaRPr sz="1100"/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50" y="1808588"/>
            <a:ext cx="3688451" cy="281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725" y="1534650"/>
            <a:ext cx="5366549" cy="31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System Model</a:t>
            </a:r>
            <a:endParaRPr sz="1100"/>
          </a:p>
        </p:txBody>
      </p:sp>
      <p:sp>
        <p:nvSpPr>
          <p:cNvPr id="399" name="Google Shape;399;p42"/>
          <p:cNvSpPr/>
          <p:nvPr/>
        </p:nvSpPr>
        <p:spPr>
          <a:xfrm>
            <a:off x="518350" y="1169250"/>
            <a:ext cx="1818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Process Model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250" y="1786246"/>
            <a:ext cx="3237199" cy="274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43"/>
          <p:cNvGrpSpPr/>
          <p:nvPr/>
        </p:nvGrpSpPr>
        <p:grpSpPr>
          <a:xfrm>
            <a:off x="4990350" y="1786050"/>
            <a:ext cx="3422724" cy="2743325"/>
            <a:chOff x="4174886" y="1307304"/>
            <a:chExt cx="4830262" cy="2858523"/>
          </a:xfrm>
        </p:grpSpPr>
        <p:pic>
          <p:nvPicPr>
            <p:cNvPr id="408" name="Google Shape;408;p43"/>
            <p:cNvPicPr preferRelativeResize="0"/>
            <p:nvPr/>
          </p:nvPicPr>
          <p:blipFill rotWithShape="1">
            <a:blip r:embed="rId4">
              <a:alphaModFix/>
            </a:blip>
            <a:srcRect l="6323"/>
            <a:stretch/>
          </p:blipFill>
          <p:spPr>
            <a:xfrm>
              <a:off x="4572005" y="1307304"/>
              <a:ext cx="4433143" cy="2858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4886" y="1309900"/>
              <a:ext cx="504657" cy="672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43"/>
          <p:cNvSpPr/>
          <p:nvPr/>
        </p:nvSpPr>
        <p:spPr>
          <a:xfrm>
            <a:off x="1975400" y="4488013"/>
            <a:ext cx="14289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회원가입</a:t>
            </a:r>
            <a:endParaRPr b="1"/>
          </a:p>
        </p:txBody>
      </p:sp>
      <p:sp>
        <p:nvSpPr>
          <p:cNvPr id="411" name="Google Shape;411;p43"/>
          <p:cNvSpPr/>
          <p:nvPr/>
        </p:nvSpPr>
        <p:spPr>
          <a:xfrm>
            <a:off x="6063462" y="4488013"/>
            <a:ext cx="14289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로그인</a:t>
            </a:r>
            <a:endParaRPr b="1"/>
          </a:p>
        </p:txBody>
      </p:sp>
      <p:sp>
        <p:nvSpPr>
          <p:cNvPr id="412" name="Google Shape;412;p43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System Model</a:t>
            </a:r>
            <a:endParaRPr sz="1100"/>
          </a:p>
        </p:txBody>
      </p:sp>
      <p:sp>
        <p:nvSpPr>
          <p:cNvPr id="413" name="Google Shape;413;p43"/>
          <p:cNvSpPr/>
          <p:nvPr/>
        </p:nvSpPr>
        <p:spPr>
          <a:xfrm>
            <a:off x="518350" y="1169250"/>
            <a:ext cx="1920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Sequence Diagram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" name="Google Shape;420;p44"/>
          <p:cNvGrpSpPr/>
          <p:nvPr/>
        </p:nvGrpSpPr>
        <p:grpSpPr>
          <a:xfrm>
            <a:off x="872585" y="1673339"/>
            <a:ext cx="3312690" cy="2743111"/>
            <a:chOff x="5619997" y="1268166"/>
            <a:chExt cx="3071002" cy="2264414"/>
          </a:xfrm>
        </p:grpSpPr>
        <p:pic>
          <p:nvPicPr>
            <p:cNvPr id="421" name="Google Shape;421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9997" y="1268166"/>
              <a:ext cx="295200" cy="53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08507" y="1268175"/>
              <a:ext cx="2782493" cy="22644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44"/>
          <p:cNvSpPr/>
          <p:nvPr/>
        </p:nvSpPr>
        <p:spPr>
          <a:xfrm>
            <a:off x="1475630" y="4446244"/>
            <a:ext cx="21066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프로젝트 검색 및 조회</a:t>
            </a:r>
            <a:endParaRPr b="1"/>
          </a:p>
        </p:txBody>
      </p:sp>
      <p:pic>
        <p:nvPicPr>
          <p:cNvPr id="424" name="Google Shape;4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657" y="1656982"/>
            <a:ext cx="314004" cy="64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650" y="1597862"/>
            <a:ext cx="3162003" cy="2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/>
          <p:nvPr/>
        </p:nvSpPr>
        <p:spPr>
          <a:xfrm>
            <a:off x="5499301" y="4446244"/>
            <a:ext cx="2294700" cy="315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0E0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프로젝트 즐겨찾기 추가</a:t>
            </a:r>
            <a:endParaRPr b="1"/>
          </a:p>
        </p:txBody>
      </p:sp>
      <p:sp>
        <p:nvSpPr>
          <p:cNvPr id="427" name="Google Shape;427;p44"/>
          <p:cNvSpPr/>
          <p:nvPr/>
        </p:nvSpPr>
        <p:spPr>
          <a:xfrm>
            <a:off x="518350" y="1169250"/>
            <a:ext cx="1920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Sequence Diagram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System Model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039" y="1616300"/>
            <a:ext cx="6133921" cy="29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5"/>
          <p:cNvSpPr/>
          <p:nvPr/>
        </p:nvSpPr>
        <p:spPr>
          <a:xfrm>
            <a:off x="518350" y="1169250"/>
            <a:ext cx="20025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System Architecture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1071249" y="362075"/>
            <a:ext cx="51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System Model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FDAE76">
                  <a:alpha val="60000"/>
                </a:srgbClr>
              </a:gs>
              <a:gs pos="25000">
                <a:srgbClr val="FA9694">
                  <a:alpha val="60000"/>
                </a:srgbClr>
              </a:gs>
              <a:gs pos="50000">
                <a:srgbClr val="C07BD4">
                  <a:alpha val="60000"/>
                </a:srgbClr>
              </a:gs>
              <a:gs pos="75000">
                <a:srgbClr val="7481F5">
                  <a:alpha val="40000"/>
                </a:srgbClr>
              </a:gs>
              <a:gs pos="97000">
                <a:srgbClr val="8DA9FA">
                  <a:alpha val="40000"/>
                </a:srgbClr>
              </a:gs>
              <a:gs pos="100000">
                <a:srgbClr val="8DA9FA">
                  <a:alpha val="4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28"/>
          <p:cNvCxnSpPr/>
          <p:nvPr/>
        </p:nvCxnSpPr>
        <p:spPr>
          <a:xfrm>
            <a:off x="397042" y="808838"/>
            <a:ext cx="41748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28"/>
          <p:cNvSpPr txBox="1"/>
          <p:nvPr/>
        </p:nvSpPr>
        <p:spPr>
          <a:xfrm>
            <a:off x="397055" y="298075"/>
            <a:ext cx="1054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</a:rPr>
              <a:t>목차</a:t>
            </a:r>
            <a:endParaRPr sz="1100" b="1"/>
          </a:p>
        </p:txBody>
      </p:sp>
      <p:sp>
        <p:nvSpPr>
          <p:cNvPr id="157" name="Google Shape;157;p28"/>
          <p:cNvSpPr txBox="1"/>
          <p:nvPr/>
        </p:nvSpPr>
        <p:spPr>
          <a:xfrm>
            <a:off x="1184655" y="451975"/>
            <a:ext cx="2752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table of contents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28"/>
          <p:cNvGrpSpPr/>
          <p:nvPr/>
        </p:nvGrpSpPr>
        <p:grpSpPr>
          <a:xfrm>
            <a:off x="1033416" y="1365778"/>
            <a:ext cx="2412677" cy="484650"/>
            <a:chOff x="1339788" y="1956429"/>
            <a:chExt cx="3216902" cy="646200"/>
          </a:xfrm>
        </p:grpSpPr>
        <p:sp>
          <p:nvSpPr>
            <p:cNvPr id="159" name="Google Shape;159;p28"/>
            <p:cNvSpPr txBox="1"/>
            <p:nvPr/>
          </p:nvSpPr>
          <p:spPr>
            <a:xfrm>
              <a:off x="1339788" y="1956429"/>
              <a:ext cx="401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 txBox="1"/>
            <p:nvPr/>
          </p:nvSpPr>
          <p:spPr>
            <a:xfrm>
              <a:off x="2166290" y="2048762"/>
              <a:ext cx="239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dk1"/>
                  </a:solidFill>
                </a:rPr>
                <a:t>프로젝트 소개</a:t>
              </a:r>
              <a:endParaRPr sz="1100" b="1"/>
            </a:p>
          </p:txBody>
        </p:sp>
      </p:grpSp>
      <p:grpSp>
        <p:nvGrpSpPr>
          <p:cNvPr id="161" name="Google Shape;161;p28"/>
          <p:cNvGrpSpPr/>
          <p:nvPr/>
        </p:nvGrpSpPr>
        <p:grpSpPr>
          <a:xfrm>
            <a:off x="1037175" y="2065224"/>
            <a:ext cx="3047154" cy="484650"/>
            <a:chOff x="1339788" y="1956429"/>
            <a:chExt cx="3371492" cy="646200"/>
          </a:xfrm>
        </p:grpSpPr>
        <p:sp>
          <p:nvSpPr>
            <p:cNvPr id="162" name="Google Shape;162;p28"/>
            <p:cNvSpPr txBox="1"/>
            <p:nvPr/>
          </p:nvSpPr>
          <p:spPr>
            <a:xfrm>
              <a:off x="1339788" y="1956429"/>
              <a:ext cx="466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8"/>
            <p:cNvSpPr txBox="1"/>
            <p:nvPr/>
          </p:nvSpPr>
          <p:spPr>
            <a:xfrm>
              <a:off x="2041880" y="2048680"/>
              <a:ext cx="266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dk1"/>
                  </a:solidFill>
                </a:rPr>
                <a:t>SRS</a:t>
              </a:r>
              <a:endParaRPr sz="1100" b="1"/>
            </a:p>
          </p:txBody>
        </p:sp>
      </p:grpSp>
      <p:grpSp>
        <p:nvGrpSpPr>
          <p:cNvPr id="164" name="Google Shape;164;p28"/>
          <p:cNvGrpSpPr/>
          <p:nvPr/>
        </p:nvGrpSpPr>
        <p:grpSpPr>
          <a:xfrm>
            <a:off x="1037191" y="2764666"/>
            <a:ext cx="2412677" cy="484650"/>
            <a:chOff x="1339788" y="1956429"/>
            <a:chExt cx="3216902" cy="646200"/>
          </a:xfrm>
        </p:grpSpPr>
        <p:sp>
          <p:nvSpPr>
            <p:cNvPr id="165" name="Google Shape;165;p28"/>
            <p:cNvSpPr txBox="1"/>
            <p:nvPr/>
          </p:nvSpPr>
          <p:spPr>
            <a:xfrm>
              <a:off x="1339788" y="1956429"/>
              <a:ext cx="479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8"/>
            <p:cNvSpPr txBox="1"/>
            <p:nvPr/>
          </p:nvSpPr>
          <p:spPr>
            <a:xfrm>
              <a:off x="2166290" y="2048762"/>
              <a:ext cx="239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dk1"/>
                  </a:solidFill>
                </a:rPr>
                <a:t>구현 결과</a:t>
              </a:r>
              <a:endParaRPr sz="1100" b="1"/>
            </a:p>
          </p:txBody>
        </p:sp>
      </p:grpSp>
      <p:grpSp>
        <p:nvGrpSpPr>
          <p:cNvPr id="167" name="Google Shape;167;p28"/>
          <p:cNvGrpSpPr/>
          <p:nvPr/>
        </p:nvGrpSpPr>
        <p:grpSpPr>
          <a:xfrm>
            <a:off x="1037191" y="3460372"/>
            <a:ext cx="2899584" cy="484650"/>
            <a:chOff x="1339788" y="1956429"/>
            <a:chExt cx="3866112" cy="646200"/>
          </a:xfrm>
        </p:grpSpPr>
        <p:sp>
          <p:nvSpPr>
            <p:cNvPr id="168" name="Google Shape;168;p28"/>
            <p:cNvSpPr txBox="1"/>
            <p:nvPr/>
          </p:nvSpPr>
          <p:spPr>
            <a:xfrm>
              <a:off x="1339788" y="1956429"/>
              <a:ext cx="4875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8"/>
            <p:cNvSpPr txBox="1"/>
            <p:nvPr/>
          </p:nvSpPr>
          <p:spPr>
            <a:xfrm>
              <a:off x="2166300" y="2048766"/>
              <a:ext cx="3039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dk1"/>
                  </a:solidFill>
                </a:rPr>
                <a:t>테스트 진행 및 결과</a:t>
              </a:r>
              <a:endParaRPr sz="1100" b="1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6"/>
          <p:cNvSpPr/>
          <p:nvPr/>
        </p:nvSpPr>
        <p:spPr>
          <a:xfrm>
            <a:off x="1876925" y="1434766"/>
            <a:ext cx="5390100" cy="2274000"/>
          </a:xfrm>
          <a:prstGeom prst="rect">
            <a:avLst/>
          </a:prstGeom>
          <a:solidFill>
            <a:srgbClr val="FFFFFF">
              <a:alpha val="737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46"/>
          <p:cNvGrpSpPr/>
          <p:nvPr/>
        </p:nvGrpSpPr>
        <p:grpSpPr>
          <a:xfrm>
            <a:off x="3126153" y="1879253"/>
            <a:ext cx="2891700" cy="1223495"/>
            <a:chOff x="4168204" y="2505670"/>
            <a:chExt cx="3855600" cy="1631327"/>
          </a:xfrm>
        </p:grpSpPr>
        <p:sp>
          <p:nvSpPr>
            <p:cNvPr id="445" name="Google Shape;445;p46"/>
            <p:cNvSpPr txBox="1"/>
            <p:nvPr/>
          </p:nvSpPr>
          <p:spPr>
            <a:xfrm>
              <a:off x="4989767" y="2505670"/>
              <a:ext cx="22125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100" b="1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" sz="4100" b="1">
                  <a:solidFill>
                    <a:srgbClr val="595959"/>
                  </a:solidFill>
                </a:rPr>
                <a:t>3</a:t>
              </a:r>
              <a:endParaRPr sz="4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6"/>
            <p:cNvSpPr txBox="1"/>
            <p:nvPr/>
          </p:nvSpPr>
          <p:spPr>
            <a:xfrm>
              <a:off x="4168204" y="3428997"/>
              <a:ext cx="3855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595959"/>
                  </a:solidFill>
                </a:rPr>
                <a:t>구현 결과</a:t>
              </a:r>
              <a:endParaRPr sz="11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/>
        </p:nvSpPr>
        <p:spPr>
          <a:xfrm>
            <a:off x="1071248" y="362075"/>
            <a:ext cx="577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구현 결과</a:t>
            </a:r>
            <a:endParaRPr sz="1100"/>
          </a:p>
        </p:txBody>
      </p:sp>
      <p:sp>
        <p:nvSpPr>
          <p:cNvPr id="453" name="Google Shape;453;p47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3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490763" y="1074024"/>
            <a:ext cx="1565631" cy="3000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</a:rPr>
              <a:t>Demo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" name="스꾸팀플시연">
            <a:hlinkClick r:id="" action="ppaction://media"/>
            <a:extLst>
              <a:ext uri="{FF2B5EF4-FFF2-40B4-BE49-F238E27FC236}">
                <a16:creationId xmlns:a16="http://schemas.microsoft.com/office/drawing/2014/main" id="{7B641F13-8079-5FD1-4DE4-8C3B919D9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7678" y="1412813"/>
            <a:ext cx="5988644" cy="3368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1876925" y="1434766"/>
            <a:ext cx="5390100" cy="2274000"/>
          </a:xfrm>
          <a:prstGeom prst="rect">
            <a:avLst/>
          </a:prstGeom>
          <a:solidFill>
            <a:srgbClr val="FFFFFF">
              <a:alpha val="737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48"/>
          <p:cNvGrpSpPr/>
          <p:nvPr/>
        </p:nvGrpSpPr>
        <p:grpSpPr>
          <a:xfrm>
            <a:off x="3126153" y="1879253"/>
            <a:ext cx="2891700" cy="1115720"/>
            <a:chOff x="4168204" y="2505670"/>
            <a:chExt cx="3855600" cy="1487627"/>
          </a:xfrm>
        </p:grpSpPr>
        <p:sp>
          <p:nvSpPr>
            <p:cNvPr id="462" name="Google Shape;462;p48"/>
            <p:cNvSpPr txBox="1"/>
            <p:nvPr/>
          </p:nvSpPr>
          <p:spPr>
            <a:xfrm>
              <a:off x="4989767" y="2505670"/>
              <a:ext cx="22125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100" b="1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" sz="4100" b="1">
                  <a:solidFill>
                    <a:srgbClr val="595959"/>
                  </a:solidFill>
                </a:rPr>
                <a:t>4</a:t>
              </a:r>
              <a:endParaRPr sz="4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8"/>
            <p:cNvSpPr txBox="1"/>
            <p:nvPr/>
          </p:nvSpPr>
          <p:spPr>
            <a:xfrm>
              <a:off x="4168204" y="3428997"/>
              <a:ext cx="38556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300" b="1">
                  <a:solidFill>
                    <a:srgbClr val="595959"/>
                  </a:solidFill>
                </a:rPr>
                <a:t>테스트 진행 및 결과</a:t>
              </a:r>
              <a:endParaRPr sz="4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/>
        </p:nvSpPr>
        <p:spPr>
          <a:xfrm>
            <a:off x="1071248" y="362075"/>
            <a:ext cx="577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테스트 진행 및 결과 - Unit test</a:t>
            </a:r>
            <a:endParaRPr sz="1100"/>
          </a:p>
        </p:txBody>
      </p:sp>
      <p:sp>
        <p:nvSpPr>
          <p:cNvPr id="470" name="Google Shape;470;p49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4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75" y="1765763"/>
            <a:ext cx="225742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700" y="1135175"/>
            <a:ext cx="5305125" cy="362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75" y="3921674"/>
            <a:ext cx="2975426" cy="8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9"/>
          <p:cNvSpPr/>
          <p:nvPr/>
        </p:nvSpPr>
        <p:spPr>
          <a:xfrm>
            <a:off x="518350" y="1169250"/>
            <a:ext cx="20025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Method 작동 테스트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6549652" y="704325"/>
            <a:ext cx="2091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</a:rPr>
              <a:t>docs/UnitTest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"/>
          <p:cNvSpPr txBox="1"/>
          <p:nvPr/>
        </p:nvSpPr>
        <p:spPr>
          <a:xfrm>
            <a:off x="1071248" y="362075"/>
            <a:ext cx="577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테스트 진행 및 결과 - Interface test</a:t>
            </a:r>
            <a:endParaRPr sz="1100"/>
          </a:p>
        </p:txBody>
      </p:sp>
      <p:sp>
        <p:nvSpPr>
          <p:cNvPr id="482" name="Google Shape;482;p50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4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2123300" y="1164450"/>
            <a:ext cx="4307400" cy="2301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</a:rPr>
              <a:t>  AWS S3 웹 저장소 이미지 업로드 연동 테스트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484" name="Google Shape;484;p50"/>
          <p:cNvSpPr/>
          <p:nvPr/>
        </p:nvSpPr>
        <p:spPr>
          <a:xfrm>
            <a:off x="2123300" y="2604875"/>
            <a:ext cx="4307400" cy="2301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</a:rPr>
              <a:t>  MySQL 데이터베이스(Sequelize 라이브러리) 연동 테스트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485" name="Google Shape;485;p50"/>
          <p:cNvSpPr/>
          <p:nvPr/>
        </p:nvSpPr>
        <p:spPr>
          <a:xfrm>
            <a:off x="2123300" y="3687525"/>
            <a:ext cx="4307400" cy="2301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</a:rPr>
              <a:t>  브라우저 쿠키 관리 테스트</a:t>
            </a:r>
            <a:endParaRPr sz="1100" b="1">
              <a:solidFill>
                <a:schemeClr val="dk2"/>
              </a:solidFill>
            </a:endParaRPr>
          </a:p>
        </p:txBody>
      </p:sp>
      <p:pic>
        <p:nvPicPr>
          <p:cNvPr id="486" name="Google Shape;4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13" y="1360598"/>
            <a:ext cx="792876" cy="7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25" y="2563225"/>
            <a:ext cx="923025" cy="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25" y="3743613"/>
            <a:ext cx="861574" cy="8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0"/>
          <p:cNvSpPr txBox="1"/>
          <p:nvPr/>
        </p:nvSpPr>
        <p:spPr>
          <a:xfrm>
            <a:off x="6549652" y="704325"/>
            <a:ext cx="2091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</a:rPr>
              <a:t>docs/InterfaceTest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9382" y="1552775"/>
            <a:ext cx="3155281" cy="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0850" y="1493169"/>
            <a:ext cx="861575" cy="104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1326" y="2911163"/>
            <a:ext cx="1373000" cy="7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1650" y="2864825"/>
            <a:ext cx="1549281" cy="7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150" y="4045304"/>
            <a:ext cx="1373000" cy="88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5799" y="4182613"/>
            <a:ext cx="2400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33875" y="2901573"/>
            <a:ext cx="719350" cy="7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1"/>
          <p:cNvSpPr txBox="1"/>
          <p:nvPr/>
        </p:nvSpPr>
        <p:spPr>
          <a:xfrm>
            <a:off x="3214124" y="2297625"/>
            <a:ext cx="2570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1100"/>
          </a:p>
        </p:txBody>
      </p:sp>
      <p:sp>
        <p:nvSpPr>
          <p:cNvPr id="503" name="Google Shape;503;p51"/>
          <p:cNvSpPr txBox="1"/>
          <p:nvPr/>
        </p:nvSpPr>
        <p:spPr>
          <a:xfrm>
            <a:off x="152950" y="4644450"/>
            <a:ext cx="75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github repo : https://github.com/hegria/2022fall_42class_team12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1876925" y="1434766"/>
            <a:ext cx="5390100" cy="2274000"/>
          </a:xfrm>
          <a:prstGeom prst="rect">
            <a:avLst/>
          </a:prstGeom>
          <a:solidFill>
            <a:srgbClr val="FFFFFF">
              <a:alpha val="737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29"/>
          <p:cNvGrpSpPr/>
          <p:nvPr/>
        </p:nvGrpSpPr>
        <p:grpSpPr>
          <a:xfrm>
            <a:off x="3126153" y="1879253"/>
            <a:ext cx="2891700" cy="1223495"/>
            <a:chOff x="4168204" y="2505670"/>
            <a:chExt cx="3855600" cy="1631327"/>
          </a:xfrm>
        </p:grpSpPr>
        <p:sp>
          <p:nvSpPr>
            <p:cNvPr id="177" name="Google Shape;177;p29"/>
            <p:cNvSpPr txBox="1"/>
            <p:nvPr/>
          </p:nvSpPr>
          <p:spPr>
            <a:xfrm>
              <a:off x="4989767" y="2505670"/>
              <a:ext cx="22125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100" b="1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Part 1</a:t>
              </a:r>
              <a:endParaRPr sz="4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9"/>
            <p:cNvSpPr txBox="1"/>
            <p:nvPr/>
          </p:nvSpPr>
          <p:spPr>
            <a:xfrm>
              <a:off x="4168204" y="3428997"/>
              <a:ext cx="3855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595959"/>
                  </a:solidFill>
                </a:rPr>
                <a:t>프로젝트 소개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/>
        </p:nvSpPr>
        <p:spPr>
          <a:xfrm>
            <a:off x="1071257" y="362075"/>
            <a:ext cx="461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프로젝트 소개 - Why?</a:t>
            </a:r>
            <a:endParaRPr sz="1100"/>
          </a:p>
        </p:txBody>
      </p:sp>
      <p:sp>
        <p:nvSpPr>
          <p:cNvPr id="185" name="Google Shape;185;p30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1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583925" y="1205125"/>
            <a:ext cx="362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학생들은 </a:t>
            </a:r>
            <a:r>
              <a:rPr lang="ko" sz="1700" b="1">
                <a:solidFill>
                  <a:srgbClr val="9359AC"/>
                </a:solidFill>
              </a:rPr>
              <a:t>왜</a:t>
            </a:r>
            <a:r>
              <a:rPr lang="ko" sz="1700"/>
              <a:t> </a:t>
            </a:r>
            <a:r>
              <a:rPr lang="ko" sz="1500"/>
              <a:t>프로젝트를 시작할까</a:t>
            </a:r>
            <a:endParaRPr sz="15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63" y="1868462"/>
            <a:ext cx="2685654" cy="19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1222125" y="3822263"/>
            <a:ext cx="95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호기심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222" y="1879032"/>
            <a:ext cx="2600023" cy="173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4093638" y="3838988"/>
            <a:ext cx="95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공부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450" y="1879025"/>
            <a:ext cx="2479275" cy="173549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6732213" y="3822263"/>
            <a:ext cx="131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포트폴리오</a:t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4528125" y="4387825"/>
            <a:ext cx="87900" cy="879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4528125" y="4515850"/>
            <a:ext cx="87900" cy="879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4528125" y="4643875"/>
            <a:ext cx="87900" cy="879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1071257" y="362075"/>
            <a:ext cx="461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프로젝트 소개 - Why?</a:t>
            </a:r>
            <a:endParaRPr sz="1100"/>
          </a:p>
        </p:txBody>
      </p:sp>
      <p:sp>
        <p:nvSpPr>
          <p:cNvPr id="202" name="Google Shape;202;p31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1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675" y="2000250"/>
            <a:ext cx="27051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/>
          <p:nvPr/>
        </p:nvSpPr>
        <p:spPr>
          <a:xfrm>
            <a:off x="2261150" y="1702075"/>
            <a:ext cx="1788900" cy="944400"/>
          </a:xfrm>
          <a:prstGeom prst="flowChartMagneticTape">
            <a:avLst/>
          </a:prstGeom>
          <a:solidFill>
            <a:srgbClr val="C6B1D9">
              <a:alpha val="84310"/>
            </a:srgbClr>
          </a:solidFill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2453600" y="1866475"/>
            <a:ext cx="140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rgbClr val="FEFEFE"/>
                </a:solidFill>
              </a:rPr>
              <a:t>같이 프로젝트 할 사람…</a:t>
            </a:r>
            <a:endParaRPr sz="1500" b="1">
              <a:solidFill>
                <a:srgbClr val="FEFEFE"/>
              </a:solidFill>
            </a:endParaRPr>
          </a:p>
        </p:txBody>
      </p:sp>
      <p:grpSp>
        <p:nvGrpSpPr>
          <p:cNvPr id="206" name="Google Shape;206;p31"/>
          <p:cNvGrpSpPr/>
          <p:nvPr/>
        </p:nvGrpSpPr>
        <p:grpSpPr>
          <a:xfrm>
            <a:off x="1075429" y="1576025"/>
            <a:ext cx="634190" cy="936961"/>
            <a:chOff x="619050" y="2281875"/>
            <a:chExt cx="873300" cy="1290225"/>
          </a:xfrm>
        </p:grpSpPr>
        <p:sp>
          <p:nvSpPr>
            <p:cNvPr id="207" name="Google Shape;207;p31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31"/>
          <p:cNvGrpSpPr/>
          <p:nvPr/>
        </p:nvGrpSpPr>
        <p:grpSpPr>
          <a:xfrm>
            <a:off x="1761254" y="3768400"/>
            <a:ext cx="634190" cy="936961"/>
            <a:chOff x="619050" y="2281875"/>
            <a:chExt cx="873300" cy="1290225"/>
          </a:xfrm>
        </p:grpSpPr>
        <p:sp>
          <p:nvSpPr>
            <p:cNvPr id="210" name="Google Shape;210;p31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31"/>
          <p:cNvGrpSpPr/>
          <p:nvPr/>
        </p:nvGrpSpPr>
        <p:grpSpPr>
          <a:xfrm>
            <a:off x="6828104" y="2387375"/>
            <a:ext cx="634190" cy="936961"/>
            <a:chOff x="619050" y="2281875"/>
            <a:chExt cx="873300" cy="1290225"/>
          </a:xfrm>
        </p:grpSpPr>
        <p:sp>
          <p:nvSpPr>
            <p:cNvPr id="213" name="Google Shape;213;p31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31"/>
          <p:cNvGrpSpPr/>
          <p:nvPr/>
        </p:nvGrpSpPr>
        <p:grpSpPr>
          <a:xfrm>
            <a:off x="7796879" y="3615575"/>
            <a:ext cx="634190" cy="936961"/>
            <a:chOff x="619050" y="2281875"/>
            <a:chExt cx="873300" cy="1290225"/>
          </a:xfrm>
        </p:grpSpPr>
        <p:sp>
          <p:nvSpPr>
            <p:cNvPr id="216" name="Google Shape;216;p31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31"/>
          <p:cNvSpPr txBox="1"/>
          <p:nvPr/>
        </p:nvSpPr>
        <p:spPr>
          <a:xfrm>
            <a:off x="6094775" y="1200375"/>
            <a:ext cx="259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대학생들에게 필요한 것은…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4464BA"/>
                </a:solidFill>
              </a:rPr>
              <a:t>팀원 모집!!</a:t>
            </a:r>
            <a:endParaRPr sz="1700" b="1">
              <a:solidFill>
                <a:srgbClr val="4464B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1071257" y="362075"/>
            <a:ext cx="461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프로젝트 소개 - Why?</a:t>
            </a:r>
            <a:endParaRPr sz="1100"/>
          </a:p>
        </p:txBody>
      </p:sp>
      <p:sp>
        <p:nvSpPr>
          <p:cNvPr id="225" name="Google Shape;225;p32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1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423" y="1601925"/>
            <a:ext cx="1367575" cy="5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800" y="4160975"/>
            <a:ext cx="841375" cy="38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900" y="2726098"/>
            <a:ext cx="1231592" cy="4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0675" y="3672812"/>
            <a:ext cx="1049625" cy="4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125" y="3843795"/>
            <a:ext cx="841370" cy="4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/>
        </p:nvSpPr>
        <p:spPr>
          <a:xfrm>
            <a:off x="3122550" y="1662125"/>
            <a:ext cx="5134200" cy="4533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참여 자격 제한(6개월 이상 현업자), 참가비(20만원)</a:t>
            </a:r>
            <a:endParaRPr sz="1400" b="1">
              <a:solidFill>
                <a:schemeClr val="dk2"/>
              </a:solidFill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3122700" y="2726100"/>
            <a:ext cx="5134200" cy="4533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창업, 스타트업 중심의 목적</a:t>
            </a:r>
            <a:endParaRPr sz="1400" b="1">
              <a:solidFill>
                <a:schemeClr val="dk2"/>
              </a:solidFill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8275" y="2767447"/>
            <a:ext cx="1367575" cy="39549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/>
        </p:nvSpPr>
        <p:spPr>
          <a:xfrm>
            <a:off x="3122700" y="3790075"/>
            <a:ext cx="5134200" cy="4533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IT 분야 중심의 프로젝트와 스터디</a:t>
            </a:r>
            <a:endParaRPr sz="14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/>
        </p:nvSpPr>
        <p:spPr>
          <a:xfrm>
            <a:off x="1071257" y="362075"/>
            <a:ext cx="461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프로젝트 소개</a:t>
            </a:r>
            <a:endParaRPr sz="1100"/>
          </a:p>
        </p:txBody>
      </p:sp>
      <p:sp>
        <p:nvSpPr>
          <p:cNvPr id="241" name="Google Shape;241;p33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1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462" y="1240613"/>
            <a:ext cx="12001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658025" y="2256150"/>
            <a:ext cx="2733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성균관대학교 학생들을 위한 </a:t>
            </a:r>
            <a:r>
              <a:rPr lang="ko" sz="1500" b="1" i="1">
                <a:solidFill>
                  <a:srgbClr val="4464BA"/>
                </a:solidFill>
              </a:rPr>
              <a:t>프로젝트 팀빌딩 플랫폼</a:t>
            </a:r>
            <a:endParaRPr sz="1500" b="1" i="1">
              <a:solidFill>
                <a:srgbClr val="4464BA"/>
              </a:solidFill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245" y="2937650"/>
            <a:ext cx="1840026" cy="184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/>
          <p:nvPr/>
        </p:nvSpPr>
        <p:spPr>
          <a:xfrm>
            <a:off x="3632838" y="1800537"/>
            <a:ext cx="1960800" cy="484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</a:rPr>
              <a:t>프론트 엔드</a:t>
            </a:r>
            <a:endParaRPr sz="1800" b="1">
              <a:solidFill>
                <a:srgbClr val="FFFFFF"/>
              </a:solidFill>
            </a:endParaRPr>
          </a:p>
        </p:txBody>
      </p:sp>
      <p:grpSp>
        <p:nvGrpSpPr>
          <p:cNvPr id="246" name="Google Shape;246;p33"/>
          <p:cNvGrpSpPr/>
          <p:nvPr/>
        </p:nvGrpSpPr>
        <p:grpSpPr>
          <a:xfrm>
            <a:off x="5868028" y="1592023"/>
            <a:ext cx="423638" cy="694012"/>
            <a:chOff x="619050" y="2281875"/>
            <a:chExt cx="873300" cy="1290225"/>
          </a:xfrm>
        </p:grpSpPr>
        <p:sp>
          <p:nvSpPr>
            <p:cNvPr id="247" name="Google Shape;247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33"/>
          <p:cNvSpPr/>
          <p:nvPr/>
        </p:nvSpPr>
        <p:spPr>
          <a:xfrm>
            <a:off x="5695250" y="2133563"/>
            <a:ext cx="769200" cy="243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강대호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33"/>
          <p:cNvGrpSpPr/>
          <p:nvPr/>
        </p:nvGrpSpPr>
        <p:grpSpPr>
          <a:xfrm>
            <a:off x="6695503" y="1592023"/>
            <a:ext cx="423638" cy="694012"/>
            <a:chOff x="619050" y="2281875"/>
            <a:chExt cx="873300" cy="1290225"/>
          </a:xfrm>
        </p:grpSpPr>
        <p:sp>
          <p:nvSpPr>
            <p:cNvPr id="251" name="Google Shape;251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3"/>
          <p:cNvSpPr/>
          <p:nvPr/>
        </p:nvSpPr>
        <p:spPr>
          <a:xfrm>
            <a:off x="6522725" y="2133563"/>
            <a:ext cx="769200" cy="243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김서연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7350200" y="2133563"/>
            <a:ext cx="769200" cy="243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엄계현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33"/>
          <p:cNvGrpSpPr/>
          <p:nvPr/>
        </p:nvGrpSpPr>
        <p:grpSpPr>
          <a:xfrm>
            <a:off x="7522953" y="1592023"/>
            <a:ext cx="423638" cy="694012"/>
            <a:chOff x="619050" y="2281875"/>
            <a:chExt cx="873300" cy="1290225"/>
          </a:xfrm>
        </p:grpSpPr>
        <p:sp>
          <p:nvSpPr>
            <p:cNvPr id="256" name="Google Shape;256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33"/>
          <p:cNvSpPr/>
          <p:nvPr/>
        </p:nvSpPr>
        <p:spPr>
          <a:xfrm>
            <a:off x="3632850" y="3253800"/>
            <a:ext cx="1960800" cy="484800"/>
          </a:xfrm>
          <a:prstGeom prst="rect">
            <a:avLst/>
          </a:prstGeom>
          <a:solidFill>
            <a:srgbClr val="B969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</a:rPr>
              <a:t>백 엔드</a:t>
            </a:r>
            <a:endParaRPr sz="1800" b="1">
              <a:solidFill>
                <a:srgbClr val="FFFFFF"/>
              </a:solidFill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5868040" y="3103785"/>
            <a:ext cx="423638" cy="694012"/>
            <a:chOff x="619050" y="2281875"/>
            <a:chExt cx="873300" cy="1290225"/>
          </a:xfrm>
        </p:grpSpPr>
        <p:sp>
          <p:nvSpPr>
            <p:cNvPr id="260" name="Google Shape;260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33"/>
          <p:cNvSpPr/>
          <p:nvPr/>
        </p:nvSpPr>
        <p:spPr>
          <a:xfrm>
            <a:off x="5695262" y="3645325"/>
            <a:ext cx="769200" cy="243300"/>
          </a:xfrm>
          <a:prstGeom prst="rect">
            <a:avLst/>
          </a:prstGeom>
          <a:solidFill>
            <a:srgbClr val="D07CC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류도현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33"/>
          <p:cNvGrpSpPr/>
          <p:nvPr/>
        </p:nvGrpSpPr>
        <p:grpSpPr>
          <a:xfrm>
            <a:off x="6695515" y="3103785"/>
            <a:ext cx="423638" cy="694012"/>
            <a:chOff x="619050" y="2281875"/>
            <a:chExt cx="873300" cy="1290225"/>
          </a:xfrm>
        </p:grpSpPr>
        <p:sp>
          <p:nvSpPr>
            <p:cNvPr id="264" name="Google Shape;264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33"/>
          <p:cNvSpPr/>
          <p:nvPr/>
        </p:nvSpPr>
        <p:spPr>
          <a:xfrm>
            <a:off x="6522737" y="3645325"/>
            <a:ext cx="769200" cy="243300"/>
          </a:xfrm>
          <a:prstGeom prst="rect">
            <a:avLst/>
          </a:prstGeom>
          <a:solidFill>
            <a:srgbClr val="D07CC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안현준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7350212" y="3645325"/>
            <a:ext cx="769200" cy="243300"/>
          </a:xfrm>
          <a:prstGeom prst="rect">
            <a:avLst/>
          </a:prstGeom>
          <a:solidFill>
            <a:srgbClr val="D07CC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정일원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3"/>
          <p:cNvGrpSpPr/>
          <p:nvPr/>
        </p:nvGrpSpPr>
        <p:grpSpPr>
          <a:xfrm>
            <a:off x="7522965" y="3103785"/>
            <a:ext cx="423638" cy="694012"/>
            <a:chOff x="619050" y="2281875"/>
            <a:chExt cx="873300" cy="1290225"/>
          </a:xfrm>
        </p:grpSpPr>
        <p:sp>
          <p:nvSpPr>
            <p:cNvPr id="269" name="Google Shape;269;p33"/>
            <p:cNvSpPr/>
            <p:nvPr/>
          </p:nvSpPr>
          <p:spPr>
            <a:xfrm>
              <a:off x="839400" y="2281875"/>
              <a:ext cx="432600" cy="415500"/>
            </a:xfrm>
            <a:prstGeom prst="ellipse">
              <a:avLst/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 rot="5400000">
              <a:off x="636000" y="2715750"/>
              <a:ext cx="839400" cy="873300"/>
            </a:xfrm>
            <a:prstGeom prst="pie">
              <a:avLst>
                <a:gd name="adj1" fmla="val 5357828"/>
                <a:gd name="adj2" fmla="val 16200000"/>
              </a:avLst>
            </a:prstGeom>
            <a:solidFill>
              <a:srgbClr val="93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/>
          <p:nvPr/>
        </p:nvSpPr>
        <p:spPr>
          <a:xfrm>
            <a:off x="1876925" y="1434766"/>
            <a:ext cx="5390100" cy="2274000"/>
          </a:xfrm>
          <a:prstGeom prst="rect">
            <a:avLst/>
          </a:prstGeom>
          <a:solidFill>
            <a:srgbClr val="FFFFFF">
              <a:alpha val="737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4"/>
          <p:cNvGrpSpPr/>
          <p:nvPr/>
        </p:nvGrpSpPr>
        <p:grpSpPr>
          <a:xfrm>
            <a:off x="3126153" y="1879253"/>
            <a:ext cx="2891700" cy="1346570"/>
            <a:chOff x="4168204" y="2505670"/>
            <a:chExt cx="3855600" cy="1795427"/>
          </a:xfrm>
        </p:grpSpPr>
        <p:sp>
          <p:nvSpPr>
            <p:cNvPr id="278" name="Google Shape;278;p34"/>
            <p:cNvSpPr txBox="1"/>
            <p:nvPr/>
          </p:nvSpPr>
          <p:spPr>
            <a:xfrm>
              <a:off x="4989767" y="2505670"/>
              <a:ext cx="2212500" cy="93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100" b="1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" sz="4100" b="1">
                  <a:solidFill>
                    <a:srgbClr val="595959"/>
                  </a:solidFill>
                </a:rPr>
                <a:t>2</a:t>
              </a:r>
              <a:endParaRPr sz="41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4"/>
            <p:cNvSpPr txBox="1"/>
            <p:nvPr/>
          </p:nvSpPr>
          <p:spPr>
            <a:xfrm>
              <a:off x="4168204" y="3428997"/>
              <a:ext cx="3855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595959"/>
                  </a:solidFill>
                </a:rPr>
                <a:t>Software Requirement Specification</a:t>
              </a:r>
              <a:endParaRPr sz="1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/>
          <p:nvPr/>
        </p:nvSpPr>
        <p:spPr>
          <a:xfrm>
            <a:off x="5228489" y="2293365"/>
            <a:ext cx="2557500" cy="2129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1456425" y="2271451"/>
            <a:ext cx="2629200" cy="218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5"/>
          <p:cNvSpPr txBox="1"/>
          <p:nvPr/>
        </p:nvSpPr>
        <p:spPr>
          <a:xfrm>
            <a:off x="416335" y="404318"/>
            <a:ext cx="659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1500">
                <a:solidFill>
                  <a:srgbClr val="595959"/>
                </a:solidFill>
              </a:rPr>
              <a:t>2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5"/>
          <p:cNvSpPr/>
          <p:nvPr/>
        </p:nvSpPr>
        <p:spPr>
          <a:xfrm>
            <a:off x="518350" y="1169250"/>
            <a:ext cx="1818600" cy="365400"/>
          </a:xfrm>
          <a:prstGeom prst="rect">
            <a:avLst/>
          </a:prstGeom>
          <a:solidFill>
            <a:srgbClr val="E1E1F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</a:rPr>
              <a:t>System Interface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1071250" y="362075"/>
            <a:ext cx="442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515151"/>
                </a:solidFill>
              </a:rPr>
              <a:t>SRS - Overall Description</a:t>
            </a:r>
            <a:endParaRPr sz="1100"/>
          </a:p>
        </p:txBody>
      </p:sp>
      <p:sp>
        <p:nvSpPr>
          <p:cNvPr id="290" name="Google Shape;290;p35"/>
          <p:cNvSpPr/>
          <p:nvPr/>
        </p:nvSpPr>
        <p:spPr>
          <a:xfrm>
            <a:off x="5992482" y="1736600"/>
            <a:ext cx="1029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Backend</a:t>
            </a:r>
            <a:endParaRPr sz="1600" b="1">
              <a:solidFill>
                <a:schemeClr val="dk2"/>
              </a:solidFill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997" y="3340146"/>
            <a:ext cx="916387" cy="91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421" y="3340028"/>
            <a:ext cx="1029714" cy="91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125" y="2379359"/>
            <a:ext cx="794132" cy="79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2184074" y="1699088"/>
            <a:ext cx="11739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Frontend</a:t>
            </a:r>
            <a:endParaRPr sz="1600" b="1">
              <a:solidFill>
                <a:schemeClr val="dk2"/>
              </a:solidFill>
            </a:endParaRPr>
          </a:p>
        </p:txBody>
      </p:sp>
      <p:grpSp>
        <p:nvGrpSpPr>
          <p:cNvPr id="295" name="Google Shape;295;p35"/>
          <p:cNvGrpSpPr/>
          <p:nvPr/>
        </p:nvGrpSpPr>
        <p:grpSpPr>
          <a:xfrm>
            <a:off x="2410201" y="2376532"/>
            <a:ext cx="1350866" cy="1786714"/>
            <a:chOff x="1958775" y="2336150"/>
            <a:chExt cx="1251150" cy="1654825"/>
          </a:xfrm>
        </p:grpSpPr>
        <p:pic>
          <p:nvPicPr>
            <p:cNvPr id="296" name="Google Shape;296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58775" y="2336150"/>
              <a:ext cx="756100" cy="75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53825" y="3234875"/>
              <a:ext cx="756100" cy="756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000" y="2390225"/>
            <a:ext cx="1029699" cy="77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01004" y="3303438"/>
            <a:ext cx="837400" cy="8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ED6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Very Per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화면 슬라이드 쇼(16:9)</PresentationFormat>
  <Paragraphs>135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po ca</cp:lastModifiedBy>
  <cp:revision>2</cp:revision>
  <dcterms:modified xsi:type="dcterms:W3CDTF">2022-11-20T04:34:32Z</dcterms:modified>
</cp:coreProperties>
</file>